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56" r:id="rId2"/>
    <p:sldId id="257" r:id="rId3"/>
    <p:sldId id="274" r:id="rId4"/>
    <p:sldId id="295" r:id="rId5"/>
    <p:sldId id="305" r:id="rId6"/>
    <p:sldId id="306" r:id="rId7"/>
    <p:sldId id="308" r:id="rId8"/>
    <p:sldId id="309" r:id="rId9"/>
    <p:sldId id="310" r:id="rId10"/>
    <p:sldId id="311" r:id="rId11"/>
    <p:sldId id="313" r:id="rId12"/>
    <p:sldId id="314" r:id="rId13"/>
    <p:sldId id="321" r:id="rId14"/>
    <p:sldId id="315" r:id="rId15"/>
    <p:sldId id="316" r:id="rId16"/>
    <p:sldId id="318" r:id="rId17"/>
    <p:sldId id="322" r:id="rId18"/>
    <p:sldId id="323" r:id="rId19"/>
    <p:sldId id="320" r:id="rId20"/>
    <p:sldId id="324" r:id="rId21"/>
    <p:sldId id="325"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57" autoAdjust="0"/>
  </p:normalViewPr>
  <p:slideViewPr>
    <p:cSldViewPr>
      <p:cViewPr>
        <p:scale>
          <a:sx n="107" d="100"/>
          <a:sy n="107" d="100"/>
        </p:scale>
        <p:origin x="-17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22800-1960-4104-9DE9-A9F4253B107B}" type="datetimeFigureOut">
              <a:rPr lang="en-US" smtClean="0"/>
              <a:t>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0E126-C1E1-4157-A6D9-C2338EE0D402}" type="slidenum">
              <a:rPr lang="en-US" smtClean="0"/>
              <a:t>‹#›</a:t>
            </a:fld>
            <a:endParaRPr lang="en-US"/>
          </a:p>
        </p:txBody>
      </p:sp>
    </p:spTree>
    <p:extLst>
      <p:ext uri="{BB962C8B-B14F-4D97-AF65-F5344CB8AC3E}">
        <p14:creationId xmlns:p14="http://schemas.microsoft.com/office/powerpoint/2010/main" val="143866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a:t>
            </a:fld>
            <a:endParaRPr lang="en-US"/>
          </a:p>
        </p:txBody>
      </p:sp>
    </p:spTree>
    <p:extLst>
      <p:ext uri="{BB962C8B-B14F-4D97-AF65-F5344CB8AC3E}">
        <p14:creationId xmlns:p14="http://schemas.microsoft.com/office/powerpoint/2010/main" val="70449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Westley score: Level of consciousness: Normal, 0; Disoriented, +5</a:t>
            </a:r>
          </a:p>
          <a:p>
            <a:r>
              <a:rPr lang="en-US" dirty="0" smtClean="0"/>
              <a:t>Cyanosis: None, 0; with agitation, +4; at rest, +5</a:t>
            </a:r>
          </a:p>
          <a:p>
            <a:r>
              <a:rPr lang="en-US" dirty="0" smtClean="0"/>
              <a:t>Stridor: None, 0; with agitation, +1; at rest, +2</a:t>
            </a:r>
          </a:p>
          <a:p>
            <a:r>
              <a:rPr lang="en-US" dirty="0" smtClean="0"/>
              <a:t>Air entry: Normal, 0; decreased, +1; at rest, +2</a:t>
            </a:r>
          </a:p>
          <a:p>
            <a:r>
              <a:rPr lang="en-US" dirty="0" smtClean="0"/>
              <a:t>Retractions: None, 0; mild, +1; moderate, +2; severe, +3</a:t>
            </a:r>
          </a:p>
          <a:p>
            <a:r>
              <a:rPr lang="en-US" dirty="0" smtClean="0"/>
              <a:t>Mild: ≤2; Moderate: 3-7; Severe: ≥8</a:t>
            </a:r>
          </a:p>
          <a:p>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6</a:t>
            </a:fld>
            <a:endParaRPr lang="en-US"/>
          </a:p>
        </p:txBody>
      </p:sp>
    </p:spTree>
    <p:extLst>
      <p:ext uri="{BB962C8B-B14F-4D97-AF65-F5344CB8AC3E}">
        <p14:creationId xmlns:p14="http://schemas.microsoft.com/office/powerpoint/2010/main" val="76939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give IV preparation as PO (just note its 4mg/mL concentration, NOT 1mg/mL)</a:t>
            </a:r>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8</a:t>
            </a:fld>
            <a:endParaRPr lang="en-US"/>
          </a:p>
        </p:txBody>
      </p:sp>
    </p:spTree>
    <p:extLst>
      <p:ext uri="{BB962C8B-B14F-4D97-AF65-F5344CB8AC3E}">
        <p14:creationId xmlns:p14="http://schemas.microsoft.com/office/powerpoint/2010/main" val="15874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Not a seal.</a:t>
            </a:r>
            <a:r>
              <a:rPr lang="en-US" baseline="0" dirty="0" smtClean="0"/>
              <a:t>  That is a manatee.  I think.  </a:t>
            </a:r>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12</a:t>
            </a:fld>
            <a:endParaRPr lang="en-US"/>
          </a:p>
        </p:txBody>
      </p:sp>
    </p:spTree>
    <p:extLst>
      <p:ext uri="{BB962C8B-B14F-4D97-AF65-F5344CB8AC3E}">
        <p14:creationId xmlns:p14="http://schemas.microsoft.com/office/powerpoint/2010/main" val="223609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 seals.</a:t>
            </a:r>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13</a:t>
            </a:fld>
            <a:endParaRPr lang="en-US"/>
          </a:p>
        </p:txBody>
      </p:sp>
    </p:spTree>
    <p:extLst>
      <p:ext uri="{BB962C8B-B14F-4D97-AF65-F5344CB8AC3E}">
        <p14:creationId xmlns:p14="http://schemas.microsoft.com/office/powerpoint/2010/main" val="414225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appropriate test to order for the infant in this vignette is a barium swallow in order to evaluate for the possibility of </a:t>
            </a:r>
            <a:r>
              <a:rPr lang="en-US" dirty="0" err="1" smtClean="0"/>
              <a:t>gastroesophageal</a:t>
            </a:r>
            <a:r>
              <a:rPr lang="en-US" dirty="0" smtClean="0"/>
              <a:t> reflux and congenital abnormalities of the tracheobronchial tree and thoracic structures as the cause of the wheezing. Infantile wheezing that does not respond to inhaled bronchodilators and occurs daily, rather than intermittently, points to etiologies other than asthma. Barium swallow may also help in identifying swallowing dysfunction, aspiration syndromes, and some cases of </a:t>
            </a:r>
            <a:r>
              <a:rPr lang="en-US" dirty="0" err="1" smtClean="0"/>
              <a:t>tracheoesophageal</a:t>
            </a:r>
            <a:r>
              <a:rPr lang="en-US" dirty="0" smtClean="0"/>
              <a:t> fistula. The history of his symptoms being related to feeding, on occasion, and improving with ambulation suggests resolving </a:t>
            </a:r>
            <a:r>
              <a:rPr lang="en-US" dirty="0" err="1" smtClean="0"/>
              <a:t>gastroesophageal</a:t>
            </a:r>
            <a:r>
              <a:rPr lang="en-US" dirty="0" smtClean="0"/>
              <a:t> reflux.</a:t>
            </a:r>
            <a:endParaRPr lang="en-US" dirty="0"/>
          </a:p>
        </p:txBody>
      </p:sp>
      <p:sp>
        <p:nvSpPr>
          <p:cNvPr id="4" name="Slide Number Placeholder 3"/>
          <p:cNvSpPr>
            <a:spLocks noGrp="1"/>
          </p:cNvSpPr>
          <p:nvPr>
            <p:ph type="sldNum" sz="quarter" idx="10"/>
          </p:nvPr>
        </p:nvSpPr>
        <p:spPr/>
        <p:txBody>
          <a:bodyPr/>
          <a:lstStyle/>
          <a:p>
            <a:fld id="{5910E126-C1E1-4157-A6D9-C2338EE0D402}" type="slidenum">
              <a:rPr lang="en-US" smtClean="0"/>
              <a:t>21</a:t>
            </a:fld>
            <a:endParaRPr lang="en-US"/>
          </a:p>
        </p:txBody>
      </p:sp>
    </p:spTree>
    <p:extLst>
      <p:ext uri="{BB962C8B-B14F-4D97-AF65-F5344CB8AC3E}">
        <p14:creationId xmlns:p14="http://schemas.microsoft.com/office/powerpoint/2010/main" val="319856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1B0FAA-61F5-4E80-AF1D-5CCAAACACE95}" type="datetimeFigureOut">
              <a:rPr lang="en-US" smtClean="0"/>
              <a:t>2/22/2015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9AD4CD-C9EE-45DF-9D57-26356E0B2A6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B0FAA-61F5-4E80-AF1D-5CCAAACACE95}"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B0FAA-61F5-4E80-AF1D-5CCAAACACE95}"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F1B0FAA-61F5-4E80-AF1D-5CCAAACACE95}"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AD4CD-C9EE-45DF-9D57-26356E0B2A6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1B0FAA-61F5-4E80-AF1D-5CCAAACACE95}" type="datetimeFigureOut">
              <a:rPr lang="en-US" smtClean="0"/>
              <a:t>2/22/2015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59AD4CD-C9EE-45DF-9D57-26356E0B2A6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F1B0FAA-61F5-4E80-AF1D-5CCAAACACE95}"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D4CD-C9EE-45DF-9D57-26356E0B2A6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F1B0FAA-61F5-4E80-AF1D-5CCAAACACE95}" type="datetimeFigureOut">
              <a:rPr lang="en-US" smtClean="0"/>
              <a:t>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AD4CD-C9EE-45DF-9D57-26356E0B2A6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1B0FAA-61F5-4E80-AF1D-5CCAAACACE95}" type="datetimeFigureOut">
              <a:rPr lang="en-US" smtClean="0"/>
              <a:t>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AD4CD-C9EE-45DF-9D57-26356E0B2A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B0FAA-61F5-4E80-AF1D-5CCAAACACE95}" type="datetimeFigureOut">
              <a:rPr lang="en-US" smtClean="0"/>
              <a:t>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AD4CD-C9EE-45DF-9D57-26356E0B2A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1B0FAA-61F5-4E80-AF1D-5CCAAACACE95}"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AD4CD-C9EE-45DF-9D57-26356E0B2A6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1B0FAA-61F5-4E80-AF1D-5CCAAACACE95}" type="datetimeFigureOut">
              <a:rPr lang="en-US" smtClean="0"/>
              <a:t>2/22/2015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59AD4CD-C9EE-45DF-9D57-26356E0B2A6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F1B0FAA-61F5-4E80-AF1D-5CCAAACACE95}" type="datetimeFigureOut">
              <a:rPr lang="en-US" smtClean="0"/>
              <a:t>2/22/2015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9AD4CD-C9EE-45DF-9D57-26356E0B2A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715000"/>
            <a:ext cx="6400800" cy="1371600"/>
          </a:xfrm>
        </p:spPr>
        <p:txBody>
          <a:bodyPr/>
          <a:lstStyle/>
          <a:p>
            <a:r>
              <a:rPr lang="en-US" dirty="0" smtClean="0">
                <a:solidFill>
                  <a:schemeClr val="tx1">
                    <a:lumMod val="85000"/>
                    <a:lumOff val="15000"/>
                  </a:schemeClr>
                </a:solidFill>
              </a:rPr>
              <a:t>Pediatric Continuity Clinic Curriculum</a:t>
            </a:r>
          </a:p>
          <a:p>
            <a:r>
              <a:rPr lang="en-US" dirty="0" smtClean="0">
                <a:solidFill>
                  <a:schemeClr val="tx1">
                    <a:lumMod val="85000"/>
                    <a:lumOff val="15000"/>
                  </a:schemeClr>
                </a:solidFill>
              </a:rPr>
              <a:t>Created by: Brian Stover, PGY2</a:t>
            </a:r>
            <a:endParaRPr lang="en-US" dirty="0">
              <a:solidFill>
                <a:schemeClr val="tx1">
                  <a:lumMod val="85000"/>
                  <a:lumOff val="15000"/>
                </a:schemeClr>
              </a:solidFill>
            </a:endParaRPr>
          </a:p>
        </p:txBody>
      </p:sp>
      <p:sp>
        <p:nvSpPr>
          <p:cNvPr id="2" name="Title 1"/>
          <p:cNvSpPr>
            <a:spLocks noGrp="1"/>
          </p:cNvSpPr>
          <p:nvPr>
            <p:ph type="ctrTitle"/>
          </p:nvPr>
        </p:nvSpPr>
        <p:spPr>
          <a:xfrm>
            <a:off x="685800" y="1371600"/>
            <a:ext cx="7772400" cy="1470025"/>
          </a:xfrm>
        </p:spPr>
        <p:txBody>
          <a:bodyPr>
            <a:normAutofit/>
          </a:bodyPr>
          <a:lstStyle/>
          <a:p>
            <a:r>
              <a:rPr lang="en-US" dirty="0" smtClean="0"/>
              <a:t>STRIDOR/CROUP</a:t>
            </a:r>
            <a:br>
              <a:rPr lang="en-US" dirty="0" smtClean="0"/>
            </a:br>
            <a:r>
              <a:rPr lang="en-US" sz="3100" dirty="0" smtClean="0"/>
              <a:t>April 27-May 8, 2015</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108085"/>
            <a:ext cx="3509961" cy="26831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493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Discharge/Home Criteria</a:t>
            </a:r>
            <a:endParaRPr lang="en-US" dirty="0"/>
          </a:p>
        </p:txBody>
      </p:sp>
      <p:sp>
        <p:nvSpPr>
          <p:cNvPr id="3" name="Content Placeholder 2"/>
          <p:cNvSpPr>
            <a:spLocks noGrp="1"/>
          </p:cNvSpPr>
          <p:nvPr>
            <p:ph sz="quarter" idx="1"/>
          </p:nvPr>
        </p:nvSpPr>
        <p:spPr>
          <a:xfrm>
            <a:off x="533400" y="1600200"/>
            <a:ext cx="3505200" cy="4648200"/>
          </a:xfrm>
        </p:spPr>
        <p:txBody>
          <a:bodyPr>
            <a:normAutofit/>
          </a:bodyPr>
          <a:lstStyle/>
          <a:p>
            <a:r>
              <a:rPr lang="en-US" dirty="0" smtClean="0"/>
              <a:t>No stridor at rest</a:t>
            </a:r>
          </a:p>
          <a:p>
            <a:r>
              <a:rPr lang="en-US" dirty="0" smtClean="0"/>
              <a:t>Normal pulse ox</a:t>
            </a:r>
          </a:p>
          <a:p>
            <a:r>
              <a:rPr lang="en-US" dirty="0" smtClean="0"/>
              <a:t>Good air movement</a:t>
            </a:r>
          </a:p>
          <a:p>
            <a:r>
              <a:rPr lang="en-US" dirty="0" smtClean="0"/>
              <a:t>Normal color and level of consciousness</a:t>
            </a:r>
          </a:p>
          <a:p>
            <a:r>
              <a:rPr lang="en-US" dirty="0" smtClean="0"/>
              <a:t>Tolerating PO</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514475"/>
            <a:ext cx="4615059" cy="4124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085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 mom brings in her 6 month old girl for a well child check.  She notes that her baby girl has always had a “wheezing” sound when breathing in, that seems to get louder every time she has a cold.  She says the sound improves when she is laying on her stomach, and worse on her back.  However, she says she always seems comfortable while breathing, and has always fed well.</a:t>
            </a:r>
            <a:endParaRPr lang="en-US" dirty="0"/>
          </a:p>
          <a:p>
            <a:pPr marL="0" indent="0">
              <a:buNone/>
            </a:pPr>
            <a:endParaRPr lang="en-US" dirty="0" smtClean="0"/>
          </a:p>
          <a:p>
            <a:r>
              <a:rPr lang="en-US" dirty="0" smtClean="0"/>
              <a:t>Other than croup, what is in your differential for stridor in a child?</a:t>
            </a:r>
          </a:p>
          <a:p>
            <a:r>
              <a:rPr lang="en-US" dirty="0" smtClean="0"/>
              <a:t>What tests could you perform on this child?</a:t>
            </a:r>
          </a:p>
          <a:p>
            <a:pPr marL="0" indent="0">
              <a:buNone/>
            </a:pPr>
            <a:endParaRPr lang="en-US" dirty="0"/>
          </a:p>
        </p:txBody>
      </p:sp>
    </p:spTree>
    <p:extLst>
      <p:ext uri="{BB962C8B-B14F-4D97-AF65-F5344CB8AC3E}">
        <p14:creationId xmlns:p14="http://schemas.microsoft.com/office/powerpoint/2010/main" val="3517013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Differential of Stridor in Children</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Acute Epiglottitis – less common with </a:t>
            </a:r>
            <a:r>
              <a:rPr lang="en-US" dirty="0" err="1" smtClean="0"/>
              <a:t>Hib</a:t>
            </a:r>
            <a:r>
              <a:rPr lang="en-US" dirty="0" smtClean="0"/>
              <a:t> vaccines.  Rapid, high fevers, toxic appearing. </a:t>
            </a:r>
            <a:r>
              <a:rPr lang="en-US" b="1" dirty="0" smtClean="0"/>
              <a:t>Sitting up and drooling</a:t>
            </a:r>
            <a:r>
              <a:rPr lang="en-US" dirty="0" smtClean="0"/>
              <a:t>.  Rarely cough.</a:t>
            </a:r>
          </a:p>
          <a:p>
            <a:r>
              <a:rPr lang="en-US" dirty="0" err="1" smtClean="0"/>
              <a:t>Peritonsillar</a:t>
            </a:r>
            <a:r>
              <a:rPr lang="en-US" dirty="0" smtClean="0"/>
              <a:t>/retropharyngeal abscess – </a:t>
            </a:r>
            <a:r>
              <a:rPr lang="en-US" b="1" dirty="0" smtClean="0"/>
              <a:t>Drooling and neck extension.  </a:t>
            </a:r>
            <a:r>
              <a:rPr lang="en-US" dirty="0" smtClean="0"/>
              <a:t>Cough usually absent.</a:t>
            </a:r>
          </a:p>
          <a:p>
            <a:r>
              <a:rPr lang="en-US" dirty="0" smtClean="0"/>
              <a:t>Foreign Body – History of </a:t>
            </a:r>
            <a:r>
              <a:rPr lang="en-US" b="1" dirty="0" smtClean="0"/>
              <a:t>sudden choking</a:t>
            </a:r>
            <a:r>
              <a:rPr lang="en-US" dirty="0" smtClean="0"/>
              <a:t> followed by upper airway symptoms.  Can be hoarse with barking cough/stridor.</a:t>
            </a:r>
          </a:p>
          <a:p>
            <a:endParaRPr lang="en-US" dirty="0"/>
          </a:p>
        </p:txBody>
      </p:sp>
      <p:pic>
        <p:nvPicPr>
          <p:cNvPr id="9218" name="Picture 2" descr="http://www.orlandofamilymagazine.com/wp-content/uploads/2010/12/manatee_experi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648200"/>
            <a:ext cx="2895600" cy="191978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67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Differential of Stridor in Children</a:t>
            </a:r>
            <a:endParaRPr lang="en-US" dirty="0"/>
          </a:p>
        </p:txBody>
      </p:sp>
      <p:sp>
        <p:nvSpPr>
          <p:cNvPr id="3" name="Content Placeholder 2"/>
          <p:cNvSpPr>
            <a:spLocks noGrp="1"/>
          </p:cNvSpPr>
          <p:nvPr>
            <p:ph sz="quarter" idx="1"/>
          </p:nvPr>
        </p:nvSpPr>
        <p:spPr>
          <a:xfrm>
            <a:off x="457200" y="1447800"/>
            <a:ext cx="8229600" cy="4648200"/>
          </a:xfrm>
        </p:spPr>
        <p:txBody>
          <a:bodyPr>
            <a:normAutofit/>
          </a:bodyPr>
          <a:lstStyle/>
          <a:p>
            <a:r>
              <a:rPr lang="en-US" dirty="0" smtClean="0"/>
              <a:t>Allergic reaction – rapid onset.  No preceding fevers/URI symptoms.  +/- lip/tongue swelling, </a:t>
            </a:r>
            <a:r>
              <a:rPr lang="en-US" dirty="0" err="1" smtClean="0"/>
              <a:t>urticaria</a:t>
            </a:r>
            <a:r>
              <a:rPr lang="en-US" dirty="0" smtClean="0"/>
              <a:t>, dysphagia</a:t>
            </a:r>
          </a:p>
          <a:p>
            <a:r>
              <a:rPr lang="en-US" dirty="0" smtClean="0"/>
              <a:t>Upper airway injury – History of smoke/thermal/chemical burns; no fevers or viral </a:t>
            </a:r>
            <a:r>
              <a:rPr lang="en-US" dirty="0" err="1" smtClean="0"/>
              <a:t>prodrome</a:t>
            </a:r>
            <a:endParaRPr lang="en-US" dirty="0" smtClean="0"/>
          </a:p>
          <a:p>
            <a:r>
              <a:rPr lang="en-US" dirty="0" smtClean="0"/>
              <a:t>Upper airway anomalies – Chronic course: </a:t>
            </a:r>
            <a:r>
              <a:rPr lang="en-US" dirty="0" err="1" smtClean="0"/>
              <a:t>laryngomalacia</a:t>
            </a:r>
            <a:r>
              <a:rPr lang="en-US" dirty="0" smtClean="0"/>
              <a:t>, laryngeal webs, vocal cord paralysis, subglottic stenosis</a:t>
            </a:r>
          </a:p>
          <a:p>
            <a:r>
              <a:rPr lang="en-US" dirty="0" err="1" smtClean="0"/>
              <a:t>Guillan-Barre</a:t>
            </a:r>
            <a:r>
              <a:rPr lang="en-US" dirty="0" smtClean="0"/>
              <a:t> – laryngeal nerve involvement</a:t>
            </a:r>
          </a:p>
          <a:p>
            <a:r>
              <a:rPr lang="en-US" dirty="0" smtClean="0"/>
              <a:t>Bronchogenic cyst – compressing airway</a:t>
            </a:r>
          </a:p>
          <a:p>
            <a:endParaRPr lang="en-US" dirty="0"/>
          </a:p>
        </p:txBody>
      </p:sp>
      <p:pic>
        <p:nvPicPr>
          <p:cNvPr id="10242" name="Picture 2" descr="http://www.penguins-world.com/wp-content/uploads/Penguin_habitat_feature-623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17703"/>
            <a:ext cx="5257800" cy="16878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04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Tests</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CBC or RVP – not usually performed in croup, can help identify infectious process</a:t>
            </a:r>
          </a:p>
          <a:p>
            <a:r>
              <a:rPr lang="en-US" dirty="0" smtClean="0"/>
              <a:t>Radiography – Neck films can show abscess (retropharyngeal space w/air-fluid levels) vs croup (steeple sign) vs epiglottitis (thumb sign); not usually performed if croup suspected</a:t>
            </a:r>
          </a:p>
          <a:p>
            <a:r>
              <a:rPr lang="en-US" dirty="0" smtClean="0"/>
              <a:t>Laryngoscopy or </a:t>
            </a:r>
            <a:r>
              <a:rPr lang="en-US" dirty="0" err="1" smtClean="0"/>
              <a:t>nasopharyngoscopy</a:t>
            </a:r>
            <a:r>
              <a:rPr lang="en-US" dirty="0" smtClean="0"/>
              <a:t> to identify airway abnormalities and severity</a:t>
            </a:r>
            <a:endParaRPr lang="en-US" dirty="0"/>
          </a:p>
        </p:txBody>
      </p:sp>
      <p:pic>
        <p:nvPicPr>
          <p:cNvPr id="11266" name="Picture 2" descr="http://www.flash-screen.com/free-wallpaper/adorable-animal-simle-funny-facebook-timeline-cover-collection/closed-eye-seal-funny-facebook-timeline-cover,1024x600,66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276550"/>
            <a:ext cx="3581400" cy="209847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3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Steeple Sign</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81225" y="1776412"/>
            <a:ext cx="523875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a:t>
            </a:r>
            <a:r>
              <a:rPr lang="en-US" dirty="0" smtClean="0"/>
              <a:t>Question 238 (2013)</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You are working in the emergency department when a mother brings in her 9-month-old daughter for difficulty breathing that began several hours ago. She describes nasal congestion and mild subjective fever over the last 2 days but says that she noticed “noisy breathing” this morning. The girl’s oral intake has been adequate. Findings on physical examination reveal a respiratory rate of 40 breaths/min, a heart rate of 120 beats/min, and a temperature of 38.3°C. She is alert and interactive. Nasal congestion and audible inspiratory stridor are noted, and the stridor worsens with crying. Her lung sounds are clear except for transmitted upper airway noise. Her mucous membranes are moist but she is not drooling. The remainder of the physical examination findings are normal.</a:t>
            </a:r>
          </a:p>
          <a:p>
            <a:r>
              <a:rPr lang="en-US" dirty="0"/>
              <a:t>Of the following, the therapy that is MOST likely to provide benefit at this time </a:t>
            </a:r>
            <a:r>
              <a:rPr lang="en-US" dirty="0" smtClean="0"/>
              <a:t>is:</a:t>
            </a:r>
            <a:endParaRPr lang="en-US" dirty="0"/>
          </a:p>
        </p:txBody>
      </p:sp>
    </p:spTree>
    <p:extLst>
      <p:ext uri="{BB962C8B-B14F-4D97-AF65-F5344CB8AC3E}">
        <p14:creationId xmlns:p14="http://schemas.microsoft.com/office/powerpoint/2010/main" val="113449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rmAutofit/>
          </a:bodyPr>
          <a:lstStyle/>
          <a:p>
            <a:endParaRPr lang="en-US" dirty="0"/>
          </a:p>
          <a:p>
            <a:endParaRPr lang="en-US" dirty="0"/>
          </a:p>
          <a:p>
            <a:pPr>
              <a:lnSpc>
                <a:spcPct val="150000"/>
              </a:lnSpc>
            </a:pPr>
            <a:r>
              <a:rPr lang="en-US" dirty="0" smtClean="0"/>
              <a:t>A</a:t>
            </a:r>
            <a:r>
              <a:rPr lang="en-US" dirty="0"/>
              <a:t>. </a:t>
            </a:r>
            <a:r>
              <a:rPr lang="en-US" dirty="0" smtClean="0"/>
              <a:t>inhaled </a:t>
            </a:r>
            <a:r>
              <a:rPr lang="en-US" dirty="0"/>
              <a:t>albuterol </a:t>
            </a:r>
          </a:p>
          <a:p>
            <a:pPr>
              <a:lnSpc>
                <a:spcPct val="150000"/>
              </a:lnSpc>
            </a:pPr>
            <a:r>
              <a:rPr lang="en-US" dirty="0"/>
              <a:t>B. </a:t>
            </a:r>
            <a:r>
              <a:rPr lang="en-US" dirty="0" smtClean="0"/>
              <a:t>inhaled </a:t>
            </a:r>
            <a:r>
              <a:rPr lang="en-US" dirty="0"/>
              <a:t>helium-oxygen </a:t>
            </a:r>
          </a:p>
          <a:p>
            <a:pPr>
              <a:lnSpc>
                <a:spcPct val="150000"/>
              </a:lnSpc>
            </a:pPr>
            <a:r>
              <a:rPr lang="en-US" dirty="0" smtClean="0"/>
              <a:t>C</a:t>
            </a:r>
            <a:r>
              <a:rPr lang="en-US" dirty="0"/>
              <a:t>. </a:t>
            </a:r>
            <a:r>
              <a:rPr lang="en-US" dirty="0" smtClean="0"/>
              <a:t>inhaled </a:t>
            </a:r>
            <a:r>
              <a:rPr lang="en-US" dirty="0"/>
              <a:t>racemic epinephrine </a:t>
            </a:r>
          </a:p>
          <a:p>
            <a:pPr>
              <a:lnSpc>
                <a:spcPct val="150000"/>
              </a:lnSpc>
            </a:pPr>
            <a:r>
              <a:rPr lang="en-US" dirty="0" smtClean="0"/>
              <a:t>D</a:t>
            </a:r>
            <a:r>
              <a:rPr lang="en-US" dirty="0"/>
              <a:t>. </a:t>
            </a:r>
            <a:r>
              <a:rPr lang="en-US" dirty="0" smtClean="0"/>
              <a:t>intravenous </a:t>
            </a:r>
            <a:r>
              <a:rPr lang="en-US" dirty="0"/>
              <a:t>ceftriaxone </a:t>
            </a:r>
          </a:p>
          <a:p>
            <a:pPr>
              <a:lnSpc>
                <a:spcPct val="150000"/>
              </a:lnSpc>
            </a:pPr>
            <a:r>
              <a:rPr lang="en-US" dirty="0" smtClean="0"/>
              <a:t>E</a:t>
            </a:r>
            <a:r>
              <a:rPr lang="en-US" dirty="0"/>
              <a:t>. </a:t>
            </a:r>
            <a:r>
              <a:rPr lang="en-US" dirty="0" smtClean="0"/>
              <a:t>intravenous </a:t>
            </a:r>
            <a:r>
              <a:rPr lang="en-US" dirty="0"/>
              <a:t>fluids </a:t>
            </a:r>
            <a:endParaRPr lang="en-US" dirty="0"/>
          </a:p>
        </p:txBody>
      </p:sp>
    </p:spTree>
    <p:extLst>
      <p:ext uri="{BB962C8B-B14F-4D97-AF65-F5344CB8AC3E}">
        <p14:creationId xmlns:p14="http://schemas.microsoft.com/office/powerpoint/2010/main" val="4226879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rmAutofit/>
          </a:bodyPr>
          <a:lstStyle/>
          <a:p>
            <a:endParaRPr lang="en-US" dirty="0"/>
          </a:p>
          <a:p>
            <a:endParaRPr lang="en-US" dirty="0"/>
          </a:p>
          <a:p>
            <a:pPr>
              <a:lnSpc>
                <a:spcPct val="150000"/>
              </a:lnSpc>
            </a:pPr>
            <a:r>
              <a:rPr lang="en-US" dirty="0" smtClean="0"/>
              <a:t>A</a:t>
            </a:r>
            <a:r>
              <a:rPr lang="en-US" dirty="0"/>
              <a:t>. </a:t>
            </a:r>
            <a:r>
              <a:rPr lang="en-US" dirty="0" smtClean="0"/>
              <a:t>inhaled </a:t>
            </a:r>
            <a:r>
              <a:rPr lang="en-US" dirty="0"/>
              <a:t>albuterol </a:t>
            </a:r>
          </a:p>
          <a:p>
            <a:pPr>
              <a:lnSpc>
                <a:spcPct val="150000"/>
              </a:lnSpc>
            </a:pPr>
            <a:r>
              <a:rPr lang="en-US" dirty="0"/>
              <a:t>B. </a:t>
            </a:r>
            <a:r>
              <a:rPr lang="en-US" dirty="0" smtClean="0"/>
              <a:t>inhaled </a:t>
            </a:r>
            <a:r>
              <a:rPr lang="en-US" dirty="0"/>
              <a:t>helium-oxygen </a:t>
            </a:r>
          </a:p>
          <a:p>
            <a:pPr>
              <a:lnSpc>
                <a:spcPct val="150000"/>
              </a:lnSpc>
            </a:pPr>
            <a:r>
              <a:rPr lang="en-US" dirty="0" smtClean="0">
                <a:solidFill>
                  <a:srgbClr val="FF0000"/>
                </a:solidFill>
              </a:rPr>
              <a:t>C</a:t>
            </a:r>
            <a:r>
              <a:rPr lang="en-US" dirty="0">
                <a:solidFill>
                  <a:srgbClr val="FF0000"/>
                </a:solidFill>
              </a:rPr>
              <a:t>. </a:t>
            </a:r>
            <a:r>
              <a:rPr lang="en-US" dirty="0" smtClean="0">
                <a:solidFill>
                  <a:srgbClr val="FF0000"/>
                </a:solidFill>
              </a:rPr>
              <a:t>inhaled </a:t>
            </a:r>
            <a:r>
              <a:rPr lang="en-US" dirty="0">
                <a:solidFill>
                  <a:srgbClr val="FF0000"/>
                </a:solidFill>
              </a:rPr>
              <a:t>racemic epinephrine </a:t>
            </a:r>
          </a:p>
          <a:p>
            <a:pPr>
              <a:lnSpc>
                <a:spcPct val="150000"/>
              </a:lnSpc>
            </a:pPr>
            <a:r>
              <a:rPr lang="en-US" dirty="0" smtClean="0"/>
              <a:t>D</a:t>
            </a:r>
            <a:r>
              <a:rPr lang="en-US" dirty="0"/>
              <a:t>. </a:t>
            </a:r>
            <a:r>
              <a:rPr lang="en-US" dirty="0" smtClean="0"/>
              <a:t>intravenous </a:t>
            </a:r>
            <a:r>
              <a:rPr lang="en-US" dirty="0"/>
              <a:t>ceftriaxone </a:t>
            </a:r>
          </a:p>
          <a:p>
            <a:pPr>
              <a:lnSpc>
                <a:spcPct val="150000"/>
              </a:lnSpc>
            </a:pPr>
            <a:r>
              <a:rPr lang="en-US" dirty="0" smtClean="0"/>
              <a:t>E</a:t>
            </a:r>
            <a:r>
              <a:rPr lang="en-US" dirty="0"/>
              <a:t>. </a:t>
            </a:r>
            <a:r>
              <a:rPr lang="en-US" dirty="0" smtClean="0"/>
              <a:t>intravenous </a:t>
            </a:r>
            <a:r>
              <a:rPr lang="en-US" dirty="0"/>
              <a:t>fluids </a:t>
            </a:r>
            <a:endParaRPr lang="en-US" dirty="0"/>
          </a:p>
        </p:txBody>
      </p:sp>
    </p:spTree>
    <p:extLst>
      <p:ext uri="{BB962C8B-B14F-4D97-AF65-F5344CB8AC3E}">
        <p14:creationId xmlns:p14="http://schemas.microsoft.com/office/powerpoint/2010/main" val="3416598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a:t>
            </a:r>
            <a:r>
              <a:rPr lang="en-US" dirty="0" smtClean="0"/>
              <a:t>Question 212 (2015)</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 1-year-old infant is brought to your office for evaluation. The parents state that the infant was “born with asthma.” He has been noted to have wheezing for the past year, wheezing once to multiple times a day. The wheezing is occasionally related to exertion and to a full feed. He has been prescribed 2 puffs of a short-acting β-agonist with a spacer for these episodes, but the parents do not use it consistently, as it seems to help him only when he has an underlying cold. He was noted to spit up when he was younger, but this has improved since he began ambulating. He has never had to seek urgent treatment for his wheezing and has never received treatment with steroids. His height and weight are at the 50th percentile. His physical examination is unremarkable and his lungs are clear on examination. </a:t>
            </a:r>
          </a:p>
          <a:p>
            <a:r>
              <a:rPr lang="en-US" dirty="0"/>
              <a:t>Of the following, the MOST appropriate test to order </a:t>
            </a:r>
            <a:r>
              <a:rPr lang="en-US" dirty="0" smtClean="0"/>
              <a:t>is:</a:t>
            </a:r>
            <a:endParaRPr lang="en-US" dirty="0"/>
          </a:p>
          <a:p>
            <a:endParaRPr lang="en-US" dirty="0"/>
          </a:p>
        </p:txBody>
      </p:sp>
    </p:spTree>
    <p:extLst>
      <p:ext uri="{BB962C8B-B14F-4D97-AF65-F5344CB8AC3E}">
        <p14:creationId xmlns:p14="http://schemas.microsoft.com/office/powerpoint/2010/main" val="325469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990600" y="1447800"/>
            <a:ext cx="7772400" cy="4572000"/>
          </a:xfrm>
        </p:spPr>
        <p:txBody>
          <a:bodyPr>
            <a:normAutofit/>
          </a:bodyPr>
          <a:lstStyle/>
          <a:p>
            <a:r>
              <a:rPr lang="en-US" dirty="0" smtClean="0"/>
              <a:t>Describe the presentation of croup</a:t>
            </a:r>
          </a:p>
          <a:p>
            <a:r>
              <a:rPr lang="en-US" dirty="0" smtClean="0"/>
              <a:t>Discuss the different severities</a:t>
            </a:r>
          </a:p>
          <a:p>
            <a:r>
              <a:rPr lang="en-US" dirty="0" smtClean="0"/>
              <a:t>Review treatments</a:t>
            </a:r>
          </a:p>
          <a:p>
            <a:r>
              <a:rPr lang="en-US" dirty="0" smtClean="0"/>
              <a:t>Understand that other things cause stridor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05200"/>
            <a:ext cx="2743200" cy="285892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69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rmAutofit/>
          </a:bodyPr>
          <a:lstStyle/>
          <a:p>
            <a:endParaRPr lang="en-US" dirty="0"/>
          </a:p>
          <a:p>
            <a:endParaRPr lang="en-US" dirty="0"/>
          </a:p>
          <a:p>
            <a:pPr>
              <a:lnSpc>
                <a:spcPct val="150000"/>
              </a:lnSpc>
            </a:pPr>
            <a:r>
              <a:rPr lang="en-US" dirty="0" smtClean="0"/>
              <a:t>A</a:t>
            </a:r>
            <a:r>
              <a:rPr lang="en-US" dirty="0"/>
              <a:t>. </a:t>
            </a:r>
            <a:r>
              <a:rPr lang="en-US" dirty="0" smtClean="0"/>
              <a:t>allergy testing</a:t>
            </a:r>
            <a:endParaRPr lang="en-US" dirty="0"/>
          </a:p>
          <a:p>
            <a:pPr>
              <a:lnSpc>
                <a:spcPct val="150000"/>
              </a:lnSpc>
            </a:pPr>
            <a:r>
              <a:rPr lang="en-US" dirty="0"/>
              <a:t>B. </a:t>
            </a:r>
            <a:r>
              <a:rPr lang="en-US" dirty="0" smtClean="0"/>
              <a:t>barium swallow</a:t>
            </a:r>
            <a:endParaRPr lang="en-US" dirty="0"/>
          </a:p>
          <a:p>
            <a:pPr>
              <a:lnSpc>
                <a:spcPct val="150000"/>
              </a:lnSpc>
            </a:pPr>
            <a:r>
              <a:rPr lang="en-US" dirty="0" smtClean="0"/>
              <a:t>C</a:t>
            </a:r>
            <a:r>
              <a:rPr lang="en-US" dirty="0"/>
              <a:t>. </a:t>
            </a:r>
            <a:r>
              <a:rPr lang="en-US" dirty="0" smtClean="0"/>
              <a:t>echocardiogram</a:t>
            </a:r>
            <a:endParaRPr lang="en-US" dirty="0"/>
          </a:p>
          <a:p>
            <a:pPr>
              <a:lnSpc>
                <a:spcPct val="150000"/>
              </a:lnSpc>
            </a:pPr>
            <a:r>
              <a:rPr lang="en-US" dirty="0" smtClean="0"/>
              <a:t>D</a:t>
            </a:r>
            <a:r>
              <a:rPr lang="en-US" dirty="0"/>
              <a:t>. </a:t>
            </a:r>
            <a:r>
              <a:rPr lang="en-US" dirty="0" smtClean="0"/>
              <a:t>pH probe</a:t>
            </a:r>
            <a:endParaRPr lang="en-US" dirty="0"/>
          </a:p>
          <a:p>
            <a:pPr>
              <a:lnSpc>
                <a:spcPct val="150000"/>
              </a:lnSpc>
            </a:pPr>
            <a:r>
              <a:rPr lang="en-US" dirty="0" smtClean="0"/>
              <a:t>E</a:t>
            </a:r>
            <a:r>
              <a:rPr lang="en-US" dirty="0"/>
              <a:t>. </a:t>
            </a:r>
            <a:r>
              <a:rPr lang="en-US" dirty="0" smtClean="0"/>
              <a:t>sweat chloride</a:t>
            </a:r>
            <a:endParaRPr lang="en-US" dirty="0"/>
          </a:p>
        </p:txBody>
      </p:sp>
    </p:spTree>
    <p:extLst>
      <p:ext uri="{BB962C8B-B14F-4D97-AF65-F5344CB8AC3E}">
        <p14:creationId xmlns:p14="http://schemas.microsoft.com/office/powerpoint/2010/main" val="1318493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rmAutofit/>
          </a:bodyPr>
          <a:lstStyle/>
          <a:p>
            <a:endParaRPr lang="en-US" dirty="0"/>
          </a:p>
          <a:p>
            <a:endParaRPr lang="en-US" dirty="0"/>
          </a:p>
          <a:p>
            <a:pPr>
              <a:lnSpc>
                <a:spcPct val="150000"/>
              </a:lnSpc>
            </a:pPr>
            <a:r>
              <a:rPr lang="en-US" dirty="0" smtClean="0"/>
              <a:t>A</a:t>
            </a:r>
            <a:r>
              <a:rPr lang="en-US" dirty="0"/>
              <a:t>. </a:t>
            </a:r>
            <a:r>
              <a:rPr lang="en-US" dirty="0" smtClean="0"/>
              <a:t>allergy testing</a:t>
            </a:r>
            <a:endParaRPr lang="en-US" dirty="0"/>
          </a:p>
          <a:p>
            <a:pPr>
              <a:lnSpc>
                <a:spcPct val="150000"/>
              </a:lnSpc>
            </a:pPr>
            <a:r>
              <a:rPr lang="en-US" dirty="0">
                <a:solidFill>
                  <a:srgbClr val="FF0000"/>
                </a:solidFill>
              </a:rPr>
              <a:t>B. </a:t>
            </a:r>
            <a:r>
              <a:rPr lang="en-US" dirty="0" smtClean="0">
                <a:solidFill>
                  <a:srgbClr val="FF0000"/>
                </a:solidFill>
              </a:rPr>
              <a:t>barium swallow</a:t>
            </a:r>
            <a:endParaRPr lang="en-US" dirty="0">
              <a:solidFill>
                <a:srgbClr val="FF0000"/>
              </a:solidFill>
            </a:endParaRPr>
          </a:p>
          <a:p>
            <a:pPr>
              <a:lnSpc>
                <a:spcPct val="150000"/>
              </a:lnSpc>
            </a:pPr>
            <a:r>
              <a:rPr lang="en-US" dirty="0" smtClean="0"/>
              <a:t>C</a:t>
            </a:r>
            <a:r>
              <a:rPr lang="en-US" dirty="0"/>
              <a:t>. </a:t>
            </a:r>
            <a:r>
              <a:rPr lang="en-US" dirty="0" smtClean="0"/>
              <a:t>echocardiogram</a:t>
            </a:r>
            <a:endParaRPr lang="en-US" dirty="0"/>
          </a:p>
          <a:p>
            <a:pPr>
              <a:lnSpc>
                <a:spcPct val="150000"/>
              </a:lnSpc>
            </a:pPr>
            <a:r>
              <a:rPr lang="en-US" dirty="0" smtClean="0"/>
              <a:t>D</a:t>
            </a:r>
            <a:r>
              <a:rPr lang="en-US" dirty="0"/>
              <a:t>. </a:t>
            </a:r>
            <a:r>
              <a:rPr lang="en-US" dirty="0" smtClean="0"/>
              <a:t>pH probe</a:t>
            </a:r>
            <a:endParaRPr lang="en-US" dirty="0"/>
          </a:p>
          <a:p>
            <a:pPr>
              <a:lnSpc>
                <a:spcPct val="150000"/>
              </a:lnSpc>
            </a:pPr>
            <a:r>
              <a:rPr lang="en-US" dirty="0" smtClean="0"/>
              <a:t>E</a:t>
            </a:r>
            <a:r>
              <a:rPr lang="en-US" dirty="0"/>
              <a:t>. </a:t>
            </a:r>
            <a:r>
              <a:rPr lang="en-US" dirty="0" smtClean="0"/>
              <a:t>sweat chloride</a:t>
            </a:r>
            <a:endParaRPr lang="en-US" dirty="0"/>
          </a:p>
        </p:txBody>
      </p:sp>
    </p:spTree>
    <p:extLst>
      <p:ext uri="{BB962C8B-B14F-4D97-AF65-F5344CB8AC3E}">
        <p14:creationId xmlns:p14="http://schemas.microsoft.com/office/powerpoint/2010/main" val="2623910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Autofit/>
          </a:bodyPr>
          <a:lstStyle/>
          <a:p>
            <a:pPr lvl="1"/>
            <a:r>
              <a:rPr lang="en-US" dirty="0" smtClean="0"/>
              <a:t>Cherry JD.  “Croup.”  N </a:t>
            </a:r>
            <a:r>
              <a:rPr lang="en-US" dirty="0" err="1" smtClean="0"/>
              <a:t>Engl</a:t>
            </a:r>
            <a:r>
              <a:rPr lang="en-US" dirty="0" smtClean="0"/>
              <a:t> J Med 2008; 358:384-391</a:t>
            </a:r>
          </a:p>
          <a:p>
            <a:pPr lvl="1"/>
            <a:r>
              <a:rPr lang="en-US" dirty="0" smtClean="0"/>
              <a:t>Gilbert EG, Russell KE, </a:t>
            </a:r>
            <a:r>
              <a:rPr lang="en-US" dirty="0" err="1" smtClean="0"/>
              <a:t>Deskin</a:t>
            </a:r>
            <a:r>
              <a:rPr lang="en-US" dirty="0" smtClean="0"/>
              <a:t> RW.  “Stridor in the infant and child.  Assessment, Treatment.”  AORN J 1993; Jul;58(1):23, 26-31</a:t>
            </a:r>
          </a:p>
          <a:p>
            <a:pPr lvl="1"/>
            <a:r>
              <a:rPr lang="en-US" dirty="0" err="1" smtClean="0"/>
              <a:t>Boudewyns</a:t>
            </a:r>
            <a:r>
              <a:rPr lang="en-US" dirty="0" smtClean="0"/>
              <a:t> A et al.  “Clinical Practice: An approach to stridor in infants and children.” </a:t>
            </a:r>
            <a:r>
              <a:rPr lang="en-US" dirty="0" err="1" smtClean="0"/>
              <a:t>Eur</a:t>
            </a:r>
            <a:r>
              <a:rPr lang="en-US" dirty="0" smtClean="0"/>
              <a:t> J </a:t>
            </a:r>
            <a:r>
              <a:rPr lang="en-US" dirty="0" err="1" smtClean="0"/>
              <a:t>Pediatr</a:t>
            </a:r>
            <a:r>
              <a:rPr lang="en-US" dirty="0" smtClean="0"/>
              <a:t>. 2010;169(2):135</a:t>
            </a:r>
          </a:p>
        </p:txBody>
      </p:sp>
      <p:pic>
        <p:nvPicPr>
          <p:cNvPr id="12290" name="Picture 2" descr="http://cutearoo.com/wp-content/uploads/2011/12/S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46022"/>
            <a:ext cx="3714750" cy="268812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81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 2 year old boy is brought to your office for a bad cough and “wheezing.”  Mom reports that he had several days of a runny </a:t>
            </a:r>
            <a:r>
              <a:rPr lang="en-US" dirty="0" smtClean="0"/>
              <a:t>nose</a:t>
            </a:r>
            <a:r>
              <a:rPr lang="en-US" dirty="0" smtClean="0"/>
              <a:t>, low grade fevers, and congestion.  Last night, she says he started having a “barking” cough, and had “wheezing when he breathed in.”  His wheezing sound and breathing seemed to improve when she brought him outside.       </a:t>
            </a:r>
          </a:p>
          <a:p>
            <a:pPr marL="0" indent="0">
              <a:buNone/>
            </a:pPr>
            <a:endParaRPr lang="en-US" dirty="0" smtClean="0"/>
          </a:p>
          <a:p>
            <a:r>
              <a:rPr lang="en-US" dirty="0" smtClean="0"/>
              <a:t>What does this child likely have based on this description?</a:t>
            </a:r>
          </a:p>
          <a:p>
            <a:r>
              <a:rPr lang="en-US" dirty="0" smtClean="0"/>
              <a:t>What virus usually causes this?</a:t>
            </a:r>
          </a:p>
          <a:p>
            <a:r>
              <a:rPr lang="en-US" dirty="0" smtClean="0"/>
              <a:t>What factors are associated with increased severity?</a:t>
            </a:r>
          </a:p>
          <a:p>
            <a:endParaRPr lang="en-US" dirty="0" smtClean="0"/>
          </a:p>
          <a:p>
            <a:pPr marL="0" indent="0">
              <a:buNone/>
            </a:pPr>
            <a:endParaRPr lang="en-US" dirty="0"/>
          </a:p>
        </p:txBody>
      </p:sp>
    </p:spTree>
    <p:extLst>
      <p:ext uri="{BB962C8B-B14F-4D97-AF65-F5344CB8AC3E}">
        <p14:creationId xmlns:p14="http://schemas.microsoft.com/office/powerpoint/2010/main" val="281414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Laryngotracheitis</a:t>
            </a:r>
            <a:r>
              <a:rPr lang="en-US" dirty="0" smtClean="0"/>
              <a:t> (Croup)</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Children 6 months to 36 months</a:t>
            </a:r>
          </a:p>
          <a:p>
            <a:r>
              <a:rPr lang="en-US" dirty="0" smtClean="0"/>
              <a:t>Subglottic narrowing/swelling of trachea</a:t>
            </a:r>
          </a:p>
          <a:p>
            <a:r>
              <a:rPr lang="en-US" dirty="0" smtClean="0"/>
              <a:t>Stridor worsened by agitation, barking/seal-like cough,          +/- increased WOB</a:t>
            </a:r>
          </a:p>
          <a:p>
            <a:r>
              <a:rPr lang="en-US" dirty="0" smtClean="0"/>
              <a:t>Most commonly caused by Parainfluenza, but less commonly: RSV, adenovirus, measles, influenza</a:t>
            </a:r>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250184"/>
            <a:ext cx="3696325" cy="245541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2106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Associated with Severity</a:t>
            </a:r>
            <a:endParaRPr lang="en-US" dirty="0"/>
          </a:p>
        </p:txBody>
      </p:sp>
      <p:sp>
        <p:nvSpPr>
          <p:cNvPr id="3" name="Content Placeholder 2"/>
          <p:cNvSpPr>
            <a:spLocks noGrp="1"/>
          </p:cNvSpPr>
          <p:nvPr>
            <p:ph sz="quarter" idx="1"/>
          </p:nvPr>
        </p:nvSpPr>
        <p:spPr>
          <a:xfrm>
            <a:off x="304800" y="2590800"/>
            <a:ext cx="8229600" cy="4648200"/>
          </a:xfrm>
        </p:spPr>
        <p:txBody>
          <a:bodyPr>
            <a:normAutofit/>
          </a:bodyPr>
          <a:lstStyle/>
          <a:p>
            <a:r>
              <a:rPr lang="en-US" dirty="0" smtClean="0"/>
              <a:t>Sudden onset of symptoms</a:t>
            </a:r>
          </a:p>
          <a:p>
            <a:r>
              <a:rPr lang="en-US" dirty="0" smtClean="0"/>
              <a:t>Rapidly progressing symptoms</a:t>
            </a:r>
          </a:p>
          <a:p>
            <a:r>
              <a:rPr lang="en-US" dirty="0" smtClean="0"/>
              <a:t>Previous history of croup</a:t>
            </a:r>
          </a:p>
          <a:p>
            <a:r>
              <a:rPr lang="en-US" dirty="0" smtClean="0"/>
              <a:t>Underlying airway abnormality</a:t>
            </a:r>
          </a:p>
          <a:p>
            <a:r>
              <a:rPr lang="en-US" dirty="0" smtClean="0"/>
              <a:t>Neuromuscular disorders or other conditions that predispose to respiratory failure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09700"/>
            <a:ext cx="3780473" cy="30861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6926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Westley Croup Score</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Level of consciousness: Normal, 0; Disoriented, +5</a:t>
            </a:r>
          </a:p>
          <a:p>
            <a:r>
              <a:rPr lang="en-US" dirty="0" smtClean="0"/>
              <a:t>Cyanosis: None, 0; with agitation, +4; at rest, +5</a:t>
            </a:r>
          </a:p>
          <a:p>
            <a:r>
              <a:rPr lang="en-US" dirty="0" smtClean="0"/>
              <a:t>Stridor: None, 0; with agitation, +1; at rest, +2</a:t>
            </a:r>
          </a:p>
          <a:p>
            <a:r>
              <a:rPr lang="en-US" dirty="0" smtClean="0"/>
              <a:t>Air entry: Normal, 0; decreased, +1; at rest, +2</a:t>
            </a:r>
          </a:p>
          <a:p>
            <a:r>
              <a:rPr lang="en-US" dirty="0" smtClean="0"/>
              <a:t>Retractions: None, 0; mild, +1; moderate, +2; severe, +3</a:t>
            </a:r>
          </a:p>
          <a:p>
            <a:r>
              <a:rPr lang="en-US" dirty="0" smtClean="0"/>
              <a:t>Mild: ≤2; Moderate: 3-7; Severe: ≥8</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6" y="-7398"/>
            <a:ext cx="8245876" cy="682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92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When you begin to examine the child from the previous case, you notice that he is having loud stridor and moderate retractions.  The stridor does not go away at rest, and the child looks uncomfortable.  Pulse ox shows saturations of 90%.  </a:t>
            </a:r>
            <a:endParaRPr lang="en-US" dirty="0"/>
          </a:p>
          <a:p>
            <a:pPr marL="0" indent="0">
              <a:buNone/>
            </a:pPr>
            <a:endParaRPr lang="en-US" dirty="0" smtClean="0"/>
          </a:p>
          <a:p>
            <a:r>
              <a:rPr lang="en-US" dirty="0" smtClean="0"/>
              <a:t>What treatment can be done immediately for this child?</a:t>
            </a:r>
          </a:p>
          <a:p>
            <a:r>
              <a:rPr lang="en-US" dirty="0" smtClean="0"/>
              <a:t>Does treatment differ depending on severity?</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7598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Mild Croup Treatment</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Home treatment:</a:t>
            </a:r>
          </a:p>
          <a:p>
            <a:pPr lvl="1"/>
            <a:r>
              <a:rPr lang="en-US" dirty="0" smtClean="0"/>
              <a:t>Shower steam</a:t>
            </a:r>
          </a:p>
          <a:p>
            <a:pPr lvl="1"/>
            <a:r>
              <a:rPr lang="en-US" dirty="0" smtClean="0"/>
              <a:t>Cool night air</a:t>
            </a:r>
          </a:p>
          <a:p>
            <a:pPr lvl="1"/>
            <a:r>
              <a:rPr lang="en-US" dirty="0" smtClean="0"/>
              <a:t>Humidifiers</a:t>
            </a:r>
            <a:endParaRPr lang="en-US" dirty="0"/>
          </a:p>
          <a:p>
            <a:pPr lvl="1"/>
            <a:r>
              <a:rPr lang="en-US" dirty="0" smtClean="0"/>
              <a:t>Warm </a:t>
            </a:r>
            <a:r>
              <a:rPr lang="en-US" dirty="0" smtClean="0"/>
              <a:t>fluids</a:t>
            </a:r>
          </a:p>
          <a:p>
            <a:pPr lvl="1"/>
            <a:endParaRPr lang="en-US" dirty="0" smtClean="0"/>
          </a:p>
          <a:p>
            <a:r>
              <a:rPr lang="en-US" dirty="0" smtClean="0"/>
              <a:t>Outpatient treatment:</a:t>
            </a:r>
          </a:p>
          <a:p>
            <a:pPr lvl="1"/>
            <a:r>
              <a:rPr lang="en-US" dirty="0" smtClean="0"/>
              <a:t>Oral dexamethasone 0.6mg/kg (max 10mg) – single dose</a:t>
            </a:r>
          </a:p>
        </p:txBody>
      </p:sp>
      <p:pic>
        <p:nvPicPr>
          <p:cNvPr id="8194" name="Picture 2" descr="http://cdn.phys.org/newman/gfx/news/hires/2012/aharpsealp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47800"/>
            <a:ext cx="4495800" cy="29942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64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Moderate to Severe Treatment</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In addition to previous treatments:</a:t>
            </a:r>
          </a:p>
          <a:p>
            <a:r>
              <a:rPr lang="en-US" dirty="0" smtClean="0"/>
              <a:t>Pulse ox</a:t>
            </a:r>
          </a:p>
          <a:p>
            <a:r>
              <a:rPr lang="en-US" dirty="0" smtClean="0"/>
              <a:t>Humidified oxygen if hypoxic</a:t>
            </a:r>
          </a:p>
          <a:p>
            <a:r>
              <a:rPr lang="en-US" dirty="0" smtClean="0"/>
              <a:t>Racemic epinephrine – nebulizer over 15 minutes, repeat as necessary</a:t>
            </a:r>
          </a:p>
          <a:p>
            <a:r>
              <a:rPr lang="en-US" dirty="0" smtClean="0"/>
              <a:t>Budesonide neb (2mg) can be used if no dexamethasone</a:t>
            </a:r>
          </a:p>
          <a:p>
            <a:endParaRPr lang="en-US" dirty="0" smtClean="0"/>
          </a:p>
          <a:p>
            <a:endParaRPr lang="en-US" dirty="0"/>
          </a:p>
        </p:txBody>
      </p:sp>
      <p:pic>
        <p:nvPicPr>
          <p:cNvPr id="4098" name="Picture 2" descr="http://sercblog.si.edu/wp-content/uploads/2013/05/BabyWeddellSeal_SamuelBlan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68355"/>
            <a:ext cx="3508059" cy="233724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44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1170</TotalTime>
  <Words>1479</Words>
  <Application>Microsoft Office PowerPoint</Application>
  <PresentationFormat>On-screen Show (4:3)</PresentationFormat>
  <Paragraphs>133</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STRIDOR/CROUP April 27-May 8, 2015</vt:lpstr>
      <vt:lpstr>Objectives</vt:lpstr>
      <vt:lpstr>Case #1</vt:lpstr>
      <vt:lpstr>Laryngotracheitis (Croup)</vt:lpstr>
      <vt:lpstr>Factors Associated with Severity</vt:lpstr>
      <vt:lpstr>Westley Croup Score</vt:lpstr>
      <vt:lpstr>Case #2</vt:lpstr>
      <vt:lpstr>Mild Croup Treatment</vt:lpstr>
      <vt:lpstr>Moderate to Severe Treatment</vt:lpstr>
      <vt:lpstr>Discharge/Home Criteria</vt:lpstr>
      <vt:lpstr>Case #3</vt:lpstr>
      <vt:lpstr>Differential of Stridor in Children</vt:lpstr>
      <vt:lpstr>Differential of Stridor in Children</vt:lpstr>
      <vt:lpstr>Possible Tests</vt:lpstr>
      <vt:lpstr>Steeple Sign</vt:lpstr>
      <vt:lpstr>PREP Question 238 (2013)</vt:lpstr>
      <vt:lpstr>PowerPoint Presentation</vt:lpstr>
      <vt:lpstr>PowerPoint Presentation</vt:lpstr>
      <vt:lpstr>PREP Question 212 (2015)</vt:lpstr>
      <vt:lpstr>PowerPoint Presentation</vt:lpstr>
      <vt:lpstr>PowerPoint Presentation</vt:lpstr>
      <vt:lpstr>References</vt:lpstr>
    </vt:vector>
  </TitlesOfParts>
  <Company>University of Florida Academic Health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and Periodicity Guidelines</dc:title>
  <dc:creator>Kelly,Maria Natividad</dc:creator>
  <cp:lastModifiedBy>EP-SA01-4270-W2</cp:lastModifiedBy>
  <cp:revision>56</cp:revision>
  <dcterms:created xsi:type="dcterms:W3CDTF">2013-12-26T17:22:23Z</dcterms:created>
  <dcterms:modified xsi:type="dcterms:W3CDTF">2015-02-23T05:42:13Z</dcterms:modified>
</cp:coreProperties>
</file>